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3" r:id="rId2"/>
  </p:sldMasterIdLst>
  <p:notesMasterIdLst>
    <p:notesMasterId r:id="rId21"/>
  </p:notesMasterIdLst>
  <p:sldIdLst>
    <p:sldId id="256" r:id="rId3"/>
    <p:sldId id="257" r:id="rId4"/>
    <p:sldId id="271" r:id="rId5"/>
    <p:sldId id="334" r:id="rId6"/>
    <p:sldId id="339" r:id="rId7"/>
    <p:sldId id="335" r:id="rId8"/>
    <p:sldId id="336" r:id="rId9"/>
    <p:sldId id="342" r:id="rId10"/>
    <p:sldId id="337" r:id="rId11"/>
    <p:sldId id="343" r:id="rId12"/>
    <p:sldId id="347" r:id="rId13"/>
    <p:sldId id="345" r:id="rId14"/>
    <p:sldId id="346" r:id="rId15"/>
    <p:sldId id="349" r:id="rId16"/>
    <p:sldId id="340" r:id="rId17"/>
    <p:sldId id="344" r:id="rId18"/>
    <p:sldId id="348" r:id="rId19"/>
    <p:sldId id="29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eOSQwsVESe0yRoNg5okUv7wFK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769EAC-12AE-4C70-9E75-2AD35B8BB96A}">
  <a:tblStyle styleId="{6C769EAC-12AE-4C70-9E75-2AD35B8BB96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BA7E4F-0316-46B6-B1FE-089ABF6B02E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-LV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1229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evadslaids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9124"/>
            <a:ext cx="12192000" cy="6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58" y="523543"/>
            <a:ext cx="9144000" cy="28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40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40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19" name="Google Shape;19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0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ītāji_ar_ES_joslu">
  <p:cSld name="Atbalstītāji_ar_ES_joslu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2"/>
          <p:cNvCxnSpPr/>
          <p:nvPr/>
        </p:nvCxnSpPr>
        <p:spPr>
          <a:xfrm>
            <a:off x="2518611" y="4235116"/>
            <a:ext cx="734728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" name="Google Shape;32;p42"/>
          <p:cNvGrpSpPr/>
          <p:nvPr/>
        </p:nvGrpSpPr>
        <p:grpSpPr>
          <a:xfrm>
            <a:off x="4115032" y="4574904"/>
            <a:ext cx="4154441" cy="1138821"/>
            <a:chOff x="3968608" y="4652963"/>
            <a:chExt cx="4154441" cy="1138821"/>
          </a:xfrm>
        </p:grpSpPr>
        <p:pic>
          <p:nvPicPr>
            <p:cNvPr id="33" name="Google Shape;33;p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34;p42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60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alošais_Lillā">
  <p:cSld name="Sadalošais_Lillā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3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35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alošais_Mint">
  <p:cSld name="Sadalošais_Mint">
    <p:bg>
      <p:bgPr>
        <a:solidFill>
          <a:schemeClr val="accent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187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alošais_Oranžs">
  <p:cSld name="Sadalošais_Oranžs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5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171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" type="obj">
  <p:cSld name="1_Teksts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body" idx="1"/>
          </p:nvPr>
        </p:nvSpPr>
        <p:spPr>
          <a:xfrm>
            <a:off x="1892968" y="2261937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0" name="Google Shape;5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72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ksts">
  <p:cSld name="2_Teksts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" name="Google Shape;5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730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 points">
  <p:cSld name="1_Bullet points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714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kolonnas">
  <p:cSld name="1_Teksts_kolonnas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9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2" name="Google Shape;6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853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bullet_points">
  <p:cSld name="1_Teksts_bullet_point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0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0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615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Bilde">
  <p:cSld name="Teksts_Bil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1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44894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body" idx="1"/>
          </p:nvPr>
        </p:nvSpPr>
        <p:spPr>
          <a:xfrm>
            <a:off x="435496" y="2221625"/>
            <a:ext cx="4489431" cy="408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>
            <a:spLocks noGrp="1"/>
          </p:cNvSpPr>
          <p:nvPr>
            <p:ph type="pic" idx="2"/>
          </p:nvPr>
        </p:nvSpPr>
        <p:spPr>
          <a:xfrm>
            <a:off x="5919788" y="417095"/>
            <a:ext cx="5646737" cy="5888455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1123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/>
          <p:nvPr/>
        </p:nvSpPr>
        <p:spPr>
          <a:xfrm>
            <a:off x="10757647" y="497541"/>
            <a:ext cx="1434353" cy="64208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1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851777" y="597102"/>
            <a:ext cx="1207896" cy="515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1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28" name="Google Shape;28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41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as_Bildes">
  <p:cSld name="DIvas_Bildes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44894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>
            <a:spLocks noGrp="1"/>
          </p:cNvSpPr>
          <p:nvPr>
            <p:ph type="pic" idx="2"/>
          </p:nvPr>
        </p:nvSpPr>
        <p:spPr>
          <a:xfrm>
            <a:off x="6705600" y="417095"/>
            <a:ext cx="4860925" cy="588845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52"/>
          <p:cNvSpPr>
            <a:spLocks noGrp="1"/>
          </p:cNvSpPr>
          <p:nvPr>
            <p:ph type="pic" idx="3"/>
          </p:nvPr>
        </p:nvSpPr>
        <p:spPr>
          <a:xfrm>
            <a:off x="434975" y="2501900"/>
            <a:ext cx="5661025" cy="380365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598004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lillā">
  <p:cSld name="1_Teksts_lillā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3"/>
          <p:cNvSpPr txBox="1">
            <a:spLocks noGrp="1"/>
          </p:cNvSpPr>
          <p:nvPr>
            <p:ph type="body" idx="1"/>
          </p:nvPr>
        </p:nvSpPr>
        <p:spPr>
          <a:xfrm>
            <a:off x="1892968" y="2261937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464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kolonnas_lillā">
  <p:cSld name="Teksts_kolonnas_lillā"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4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4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2" name="Google Shape;8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826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bullet_points_2_lillā">
  <p:cSld name="Teksts_bullet_points_2_lillā">
    <p:bg>
      <p:bgPr>
        <a:solidFill>
          <a:schemeClr val="accen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5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6" name="Google Shape;86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0151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ksts_lillā">
  <p:cSld name="2_Teksts_lillā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6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6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1593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Bullet_points_lillā">
  <p:cSld name="Teksts_Bullet_points_lillā"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7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7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44854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pa_vidu_lilla">
  <p:cSld name="Teksts_pa_vidu_lilla">
    <p:bg>
      <p:bgPr>
        <a:solidFill>
          <a:schemeClr val="accen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8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8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6178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pa_vidu_Orandžs">
  <p:cSld name="Teksts_pa_vidu_Orandžs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9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9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02" name="Google Shape;102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036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pa_vidu_Mint">
  <p:cSld name="Teksts_pa_vidu_Mint">
    <p:bg>
      <p:bgPr>
        <a:solidFill>
          <a:srgbClr val="00B4A4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0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0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289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">
  <p:cSld name="Tabula_balts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19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ldies!">
  <p:cSld name="Paldies!">
    <p:bg>
      <p:bgPr>
        <a:solidFill>
          <a:schemeClr val="accen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5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5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a_tabula_Balts_ar_grafiku">
  <p:cSld name="Maza_tabula_Balts_ar_grafiku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2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4713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62" descr="pasted-image.pdf"/>
          <p:cNvPicPr preferRelativeResize="0"/>
          <p:nvPr/>
        </p:nvPicPr>
        <p:blipFill rotWithShape="1">
          <a:blip r:embed="rId2">
            <a:alphaModFix/>
          </a:blip>
          <a:srcRect t="50988"/>
          <a:stretch/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2" descr="pasted-image.pdf"/>
          <p:cNvPicPr preferRelativeResize="0"/>
          <p:nvPr/>
        </p:nvPicPr>
        <p:blipFill rotWithShape="1">
          <a:blip r:embed="rId3">
            <a:alphaModFix/>
          </a:blip>
          <a:srcRect r="10837" b="52329"/>
          <a:stretch/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8569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fika_balts_ar_grafiku">
  <p:cSld name="Grafika_balts_ar_grafiku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3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63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63" descr="pasted-image.pdf"/>
          <p:cNvPicPr preferRelativeResize="0"/>
          <p:nvPr/>
        </p:nvPicPr>
        <p:blipFill rotWithShape="1">
          <a:blip r:embed="rId2">
            <a:alphaModFix/>
          </a:blip>
          <a:srcRect t="50988"/>
          <a:stretch/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3" descr="pasted-image.pdf"/>
          <p:cNvPicPr preferRelativeResize="0"/>
          <p:nvPr/>
        </p:nvPicPr>
        <p:blipFill rotWithShape="1">
          <a:blip r:embed="rId3">
            <a:alphaModFix/>
          </a:blip>
          <a:srcRect r="10837" b="52329"/>
          <a:stretch/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471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a tabula_Balts_ar_grafiku">
  <p:cSld name="Maza tabula_Balts_ar_grafiku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4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4713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64" descr="Image"/>
          <p:cNvPicPr preferRelativeResize="0"/>
          <p:nvPr/>
        </p:nvPicPr>
        <p:blipFill rotWithShape="1">
          <a:blip r:embed="rId2">
            <a:alphaModFix/>
          </a:blip>
          <a:srcRect l="50000"/>
          <a:stretch/>
        </p:blipFill>
        <p:spPr>
          <a:xfrm>
            <a:off x="-1" y="900836"/>
            <a:ext cx="524021" cy="104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4" descr="Image"/>
          <p:cNvPicPr preferRelativeResize="0"/>
          <p:nvPr/>
        </p:nvPicPr>
        <p:blipFill rotWithShape="1">
          <a:blip r:embed="rId3">
            <a:alphaModFix/>
          </a:blip>
          <a:srcRect l="-5768" t="-9935" r="48099" b="1"/>
          <a:stretch/>
        </p:blipFill>
        <p:spPr>
          <a:xfrm>
            <a:off x="11806518" y="4948518"/>
            <a:ext cx="385482" cy="73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0157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a_tabula_Balts_ar_grafiku_2">
  <p:cSld name="Maza_tabula_Balts_ar_grafiku_2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5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4713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5" descr="Image"/>
          <p:cNvPicPr preferRelativeResize="0"/>
          <p:nvPr/>
        </p:nvPicPr>
        <p:blipFill rotWithShape="1">
          <a:blip r:embed="rId3">
            <a:alphaModFix/>
          </a:blip>
          <a:srcRect t="-4616" r="48100"/>
          <a:stretch/>
        </p:blipFill>
        <p:spPr>
          <a:xfrm>
            <a:off x="11845076" y="1344706"/>
            <a:ext cx="346924" cy="69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5" descr="Image"/>
          <p:cNvPicPr preferRelativeResize="0"/>
          <p:nvPr/>
        </p:nvPicPr>
        <p:blipFill rotWithShape="1">
          <a:blip r:embed="rId4">
            <a:alphaModFix/>
          </a:blip>
          <a:srcRect l="89977" t="-24924"/>
          <a:stretch/>
        </p:blipFill>
        <p:spPr>
          <a:xfrm>
            <a:off x="0" y="5149850"/>
            <a:ext cx="971202" cy="101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7355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">
  <p:cSld name="Tabula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6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66" descr="pasted-image.pdf"/>
          <p:cNvPicPr preferRelativeResize="0"/>
          <p:nvPr/>
        </p:nvPicPr>
        <p:blipFill rotWithShape="1">
          <a:blip r:embed="rId3">
            <a:alphaModFix/>
          </a:blip>
          <a:srcRect t="50988"/>
          <a:stretch/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6" descr="pasted-image.pdf"/>
          <p:cNvPicPr preferRelativeResize="0"/>
          <p:nvPr/>
        </p:nvPicPr>
        <p:blipFill rotWithShape="1">
          <a:blip r:embed="rId4">
            <a:alphaModFix/>
          </a:blip>
          <a:srcRect r="10837" b="52329"/>
          <a:stretch/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9651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ika josla">
  <p:cSld name="Laika josla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7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74033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67"/>
          <p:cNvSpPr txBox="1">
            <a:spLocks noGrp="1"/>
          </p:cNvSpPr>
          <p:nvPr>
            <p:ph type="body" idx="1"/>
          </p:nvPr>
        </p:nvSpPr>
        <p:spPr>
          <a:xfrm>
            <a:off x="634040" y="1860550"/>
            <a:ext cx="10923921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0" name="Google Shape;140;p67" descr="pasted-image.pdf"/>
          <p:cNvPicPr preferRelativeResize="0"/>
          <p:nvPr/>
        </p:nvPicPr>
        <p:blipFill rotWithShape="1">
          <a:blip r:embed="rId2">
            <a:alphaModFix/>
          </a:blip>
          <a:srcRect t="50988"/>
          <a:stretch/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7" descr="pasted-image.pdf"/>
          <p:cNvPicPr preferRelativeResize="0"/>
          <p:nvPr/>
        </p:nvPicPr>
        <p:blipFill rotWithShape="1">
          <a:blip r:embed="rId3">
            <a:alphaModFix/>
          </a:blip>
          <a:srcRect r="10837" b="52329"/>
          <a:stretch/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08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luči un bumbuļi">
  <p:cSld name="Kluči un bumbuļi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8"/>
          <p:cNvSpPr>
            <a:spLocks noGrp="1"/>
          </p:cNvSpPr>
          <p:nvPr>
            <p:ph type="dgm" idx="2"/>
          </p:nvPr>
        </p:nvSpPr>
        <p:spPr>
          <a:xfrm>
            <a:off x="1266825" y="2084294"/>
            <a:ext cx="9658350" cy="365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74033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4616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āts">
  <p:cSld name="Citāts"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9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9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0" name="Google Shape;150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3585" y="1443789"/>
            <a:ext cx="6564830" cy="3167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5320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itāts">
  <p:cSld name="1_Citāts">
    <p:bg>
      <p:bgPr>
        <a:solidFill>
          <a:schemeClr val="accen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0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0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5" name="Google Shape;15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3585" y="1443789"/>
            <a:ext cx="6564830" cy="3167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5195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itāts">
  <p:cSld name="2_Citāts">
    <p:bg>
      <p:bgPr>
        <a:solidFill>
          <a:srgbClr val="00B4A4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13585" y="1443789"/>
            <a:ext cx="6564830" cy="316741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1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1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61" name="Google Shape;161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98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itaji_Slaidos">
  <p:cSld name="Atbalstitaji_Slaidos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6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6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76"/>
          <p:cNvSpPr/>
          <p:nvPr/>
        </p:nvSpPr>
        <p:spPr>
          <a:xfrm>
            <a:off x="0" y="5717894"/>
            <a:ext cx="12192000" cy="114010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6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506466" y="6053328"/>
            <a:ext cx="1207896" cy="51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6808" y="6115556"/>
            <a:ext cx="1170827" cy="3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1438" y="6137168"/>
            <a:ext cx="1601135" cy="34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ītāji_sānā">
  <p:cSld name="Atbalstītāji_sānā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2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78422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2"/>
          <p:cNvSpPr txBox="1">
            <a:spLocks noGrp="1"/>
          </p:cNvSpPr>
          <p:nvPr>
            <p:ph type="body" idx="1"/>
          </p:nvPr>
        </p:nvSpPr>
        <p:spPr>
          <a:xfrm>
            <a:off x="435496" y="2406315"/>
            <a:ext cx="7842231" cy="38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5" name="Google Shape;16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2"/>
          <p:cNvSpPr/>
          <p:nvPr/>
        </p:nvSpPr>
        <p:spPr>
          <a:xfrm>
            <a:off x="8935453" y="0"/>
            <a:ext cx="325654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3933" y="856573"/>
            <a:ext cx="1458788" cy="47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0543" y="2186266"/>
            <a:ext cx="1552418" cy="155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43" y="4299414"/>
            <a:ext cx="1655911" cy="4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61177" y="5528957"/>
            <a:ext cx="1914645" cy="413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453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ela_Bilde_Pa_Visu_Slaidu">
  <p:cSld name="Liela_Bilde_Pa_Visu_Slaidu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479508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ēma_Pa_Visu_Slaidu_ar_Malām">
  <p:cSld name="Shēma_Pa_Visu_Slaidu_ar_Malām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4"/>
          <p:cNvSpPr>
            <a:spLocks noGrp="1"/>
          </p:cNvSpPr>
          <p:nvPr>
            <p:ph type="pic" idx="2"/>
          </p:nvPr>
        </p:nvSpPr>
        <p:spPr>
          <a:xfrm>
            <a:off x="585537" y="541422"/>
            <a:ext cx="11020926" cy="577515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066900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ldies!">
  <p:cSld name="Paldies!">
    <p:bg>
      <p:bgPr>
        <a:solidFill>
          <a:schemeClr val="accen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5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5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1616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itaji_Slaidos">
  <p:cSld name="Atbalstitaji_Slaidos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6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6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76"/>
          <p:cNvSpPr/>
          <p:nvPr/>
        </p:nvSpPr>
        <p:spPr>
          <a:xfrm>
            <a:off x="0" y="5717894"/>
            <a:ext cx="12192000" cy="114010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6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506466" y="6053328"/>
            <a:ext cx="1207896" cy="51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6808" y="6115556"/>
            <a:ext cx="1170827" cy="3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1438" y="6137168"/>
            <a:ext cx="1601135" cy="346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6572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">
  <p:cSld name="Tabula_lillā">
    <p:bg>
      <p:bgPr>
        <a:solidFill>
          <a:schemeClr val="accen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5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4366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">
  <p:cSld name="Tabula_Balts_ar_grafiku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8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78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78" descr="Image"/>
          <p:cNvPicPr preferRelativeResize="0"/>
          <p:nvPr/>
        </p:nvPicPr>
        <p:blipFill rotWithShape="1">
          <a:blip r:embed="rId2">
            <a:alphaModFix/>
          </a:blip>
          <a:srcRect l="50000"/>
          <a:stretch/>
        </p:blipFill>
        <p:spPr>
          <a:xfrm>
            <a:off x="-1" y="900836"/>
            <a:ext cx="524021" cy="104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8" descr="Image"/>
          <p:cNvPicPr preferRelativeResize="0"/>
          <p:nvPr/>
        </p:nvPicPr>
        <p:blipFill rotWithShape="1">
          <a:blip r:embed="rId3">
            <a:alphaModFix/>
          </a:blip>
          <a:srcRect l="-5768" t="-9935" r="48099" b="1"/>
          <a:stretch/>
        </p:blipFill>
        <p:spPr>
          <a:xfrm>
            <a:off x="11806518" y="4948518"/>
            <a:ext cx="385482" cy="73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9850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_3">
  <p:cSld name="Tabula_Balts_ar_grafiku_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9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9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9" descr="Image"/>
          <p:cNvPicPr preferRelativeResize="0"/>
          <p:nvPr/>
        </p:nvPicPr>
        <p:blipFill rotWithShape="1">
          <a:blip r:embed="rId3">
            <a:alphaModFix/>
          </a:blip>
          <a:srcRect t="-4616" r="48100"/>
          <a:stretch/>
        </p:blipFill>
        <p:spPr>
          <a:xfrm>
            <a:off x="11845076" y="1344706"/>
            <a:ext cx="346924" cy="69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9" descr="Image"/>
          <p:cNvPicPr preferRelativeResize="0"/>
          <p:nvPr/>
        </p:nvPicPr>
        <p:blipFill rotWithShape="1">
          <a:blip r:embed="rId4">
            <a:alphaModFix/>
          </a:blip>
          <a:srcRect l="89977" t="-24924"/>
          <a:stretch/>
        </p:blipFill>
        <p:spPr>
          <a:xfrm>
            <a:off x="0" y="5149850"/>
            <a:ext cx="971202" cy="101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6882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_atbalstītāji">
  <p:cSld name="Tabula_lillā_atbalstītāji"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0"/>
          <p:cNvSpPr/>
          <p:nvPr/>
        </p:nvSpPr>
        <p:spPr>
          <a:xfrm>
            <a:off x="10186988" y="6272463"/>
            <a:ext cx="1427496" cy="585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0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0"/>
          <p:cNvSpPr/>
          <p:nvPr/>
        </p:nvSpPr>
        <p:spPr>
          <a:xfrm>
            <a:off x="0" y="5662863"/>
            <a:ext cx="12192000" cy="1195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3529" y="6067037"/>
            <a:ext cx="908388" cy="29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8569" y="5803200"/>
            <a:ext cx="966690" cy="9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224" y="6124237"/>
            <a:ext cx="1031136" cy="2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0892" y="6157653"/>
            <a:ext cx="1192249" cy="257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7352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ā_tabula_lillā">
  <p:cSld name="Mazā_tabula_lillā">
    <p:bg>
      <p:bgPr>
        <a:solidFill>
          <a:schemeClr val="accen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47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">
  <p:cSld name="Tabula_lillā">
    <p:bg>
      <p:bgPr>
        <a:solidFill>
          <a:schemeClr val="accen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5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_atbalstītāji">
  <p:cSld name="Tabula_lillā_atbalstītāji"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0"/>
          <p:cNvSpPr/>
          <p:nvPr/>
        </p:nvSpPr>
        <p:spPr>
          <a:xfrm>
            <a:off x="10186988" y="6272463"/>
            <a:ext cx="1427496" cy="585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0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0"/>
          <p:cNvSpPr/>
          <p:nvPr/>
        </p:nvSpPr>
        <p:spPr>
          <a:xfrm>
            <a:off x="0" y="5662863"/>
            <a:ext cx="12192000" cy="1195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3529" y="6067037"/>
            <a:ext cx="908388" cy="29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8569" y="5803200"/>
            <a:ext cx="966690" cy="9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224" y="6124237"/>
            <a:ext cx="1031136" cy="2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0892" y="6157653"/>
            <a:ext cx="1192249" cy="2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ā_tabula_lillā">
  <p:cSld name="Mazā_tabula_lillā">
    <p:bg>
      <p:bgPr>
        <a:solidFill>
          <a:schemeClr val="accen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kšs_Ja_Nepieciešams">
  <p:cSld name="Tukšs_Ja_Nepieciešam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evadslaids" type="title">
  <p:cSld name="Ievadslaid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9124"/>
            <a:ext cx="12192000" cy="6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58" y="523543"/>
            <a:ext cx="9144000" cy="28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40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40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19" name="Google Shape;19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0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158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49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403412" y="365125"/>
            <a:ext cx="109503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1075764" y="2178423"/>
            <a:ext cx="10278035" cy="399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4" r:id="rId3"/>
    <p:sldLayoutId id="2147483685" r:id="rId4"/>
    <p:sldLayoutId id="2147483686" r:id="rId5"/>
    <p:sldLayoutId id="2147483689" r:id="rId6"/>
    <p:sldLayoutId id="2147483690" r:id="rId7"/>
    <p:sldLayoutId id="214748369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403412" y="365125"/>
            <a:ext cx="109503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1075764" y="2178423"/>
            <a:ext cx="10278035" cy="399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8457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lv-LV" sz="4000" dirty="0"/>
              <a:t>Bibliotēka </a:t>
            </a:r>
            <a:r>
              <a:rPr lang="lv-LV" sz="4000" dirty="0" err="1"/>
              <a:t>datetime</a:t>
            </a:r>
            <a:r>
              <a:rPr lang="lv-LV" sz="4000" dirty="0"/>
              <a:t> </a:t>
            </a: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br>
              <a:rPr lang="lv-LV" dirty="0"/>
            </a:br>
            <a:r>
              <a:rPr lang="lv-LV" dirty="0">
                <a:latin typeface="Arial"/>
                <a:ea typeface="Arial"/>
                <a:cs typeface="Arial"/>
                <a:sym typeface="Arial"/>
              </a:rPr>
              <a:t>Anita Līva</a:t>
            </a: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r>
              <a:rPr lang="lv-LV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Marina Juzova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0" name="Google Shape;220;p1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 dirty="0"/>
              <a:t>www.skola2030.lv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 dirty="0"/>
              <a:t>facebook.com/Skola2030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173073-8507-41C0-B86D-128625FB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99" y="1376091"/>
            <a:ext cx="6622013" cy="22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DF1DEF-2E43-461D-92DA-EECB37F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6" y="417095"/>
            <a:ext cx="9496780" cy="1033333"/>
          </a:xfrm>
        </p:spPr>
        <p:txBody>
          <a:bodyPr>
            <a:normAutofit fontScale="90000"/>
          </a:bodyPr>
          <a:lstStyle/>
          <a:p>
            <a:r>
              <a:rPr lang="lv-LV" dirty="0"/>
              <a:t>Klase </a:t>
            </a:r>
            <a:r>
              <a:rPr lang="lv-LV" dirty="0" err="1"/>
              <a:t>timedelta</a:t>
            </a:r>
            <a:r>
              <a:rPr lang="lv-LV" dirty="0"/>
              <a:t>() Iegūst laika sprīdi kā objektu</a:t>
            </a:r>
            <a:br>
              <a:rPr lang="lv-LV" dirty="0"/>
            </a:br>
            <a:br>
              <a:rPr lang="lv-LV" dirty="0"/>
            </a:br>
            <a:endParaRPr lang="lv-LV" sz="2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991D03-B0FD-4A18-84BD-5956594DBE6C}"/>
              </a:ext>
            </a:extLst>
          </p:cNvPr>
          <p:cNvSpPr txBox="1">
            <a:spLocks/>
          </p:cNvSpPr>
          <p:nvPr/>
        </p:nvSpPr>
        <p:spPr>
          <a:xfrm>
            <a:off x="3309472" y="1668788"/>
            <a:ext cx="8297810" cy="49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lv-LV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C47CE-F514-4340-BF6E-93E6552BAA63}"/>
              </a:ext>
            </a:extLst>
          </p:cNvPr>
          <p:cNvSpPr txBox="1">
            <a:spLocks/>
          </p:cNvSpPr>
          <p:nvPr/>
        </p:nvSpPr>
        <p:spPr>
          <a:xfrm>
            <a:off x="4228516" y="3667081"/>
            <a:ext cx="6753612" cy="59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lv-LV" dirty="0"/>
              <a:t>Atrast kļūdu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2947-53C3-4912-8613-EE047E6B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15" y="4497356"/>
            <a:ext cx="9753842" cy="17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173073-8507-41C0-B86D-128625FB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1230689"/>
            <a:ext cx="6622013" cy="22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DF1DEF-2E43-461D-92DA-EECB37F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6" y="417095"/>
            <a:ext cx="9496780" cy="1033333"/>
          </a:xfrm>
        </p:spPr>
        <p:txBody>
          <a:bodyPr>
            <a:normAutofit/>
          </a:bodyPr>
          <a:lstStyle/>
          <a:p>
            <a:r>
              <a:rPr lang="lv-LV" dirty="0"/>
              <a:t>Klase </a:t>
            </a:r>
            <a:r>
              <a:rPr lang="lv-LV" dirty="0" err="1"/>
              <a:t>timedelta</a:t>
            </a:r>
            <a:r>
              <a:rPr lang="lv-LV" dirty="0"/>
              <a:t>()</a:t>
            </a:r>
            <a:br>
              <a:rPr lang="lv-LV" dirty="0"/>
            </a:br>
            <a:endParaRPr lang="lv-LV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C47CE-F514-4340-BF6E-93E6552BAA63}"/>
              </a:ext>
            </a:extLst>
          </p:cNvPr>
          <p:cNvSpPr txBox="1">
            <a:spLocks/>
          </p:cNvSpPr>
          <p:nvPr/>
        </p:nvSpPr>
        <p:spPr>
          <a:xfrm>
            <a:off x="4452451" y="3483500"/>
            <a:ext cx="6753612" cy="59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lv-LV" dirty="0"/>
              <a:t>Atrast kļūdu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9A253-C217-4439-8509-1CABEA67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31" y="4080431"/>
            <a:ext cx="10489232" cy="213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1DEF-2E43-461D-92DA-EECB37F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6" y="417095"/>
            <a:ext cx="9496780" cy="1033333"/>
          </a:xfrm>
        </p:spPr>
        <p:txBody>
          <a:bodyPr>
            <a:normAutofit fontScale="90000"/>
          </a:bodyPr>
          <a:lstStyle/>
          <a:p>
            <a:r>
              <a:rPr lang="lv-LV" dirty="0"/>
              <a:t>Kas tika samainīts? </a:t>
            </a:r>
            <a:br>
              <a:rPr lang="lv-LV" dirty="0"/>
            </a:br>
            <a:r>
              <a:rPr lang="lv-LV" dirty="0"/>
              <a:t>Kas notiks, ja noņems «, </a:t>
            </a:r>
            <a:r>
              <a:rPr lang="lv-LV" dirty="0" err="1"/>
              <a:t>sep</a:t>
            </a:r>
            <a:r>
              <a:rPr lang="lv-LV" dirty="0"/>
              <a:t>='\n’ »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C47CE-F514-4340-BF6E-93E6552BAA63}"/>
              </a:ext>
            </a:extLst>
          </p:cNvPr>
          <p:cNvSpPr txBox="1">
            <a:spLocks/>
          </p:cNvSpPr>
          <p:nvPr/>
        </p:nvSpPr>
        <p:spPr>
          <a:xfrm>
            <a:off x="4648394" y="3732474"/>
            <a:ext cx="6753612" cy="59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lv-LV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94EAB-CC66-4CB9-AEDB-9B4FF65E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90" y="1485197"/>
            <a:ext cx="6440717" cy="2561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D4EE2-F71D-4071-84FD-F3EE5F36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699" y="4161107"/>
            <a:ext cx="6300885" cy="24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1DEF-2E43-461D-92DA-EECB37F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6" y="417095"/>
            <a:ext cx="9496780" cy="1033333"/>
          </a:xfrm>
        </p:spPr>
        <p:txBody>
          <a:bodyPr>
            <a:normAutofit fontScale="90000"/>
          </a:bodyPr>
          <a:lstStyle/>
          <a:p>
            <a:r>
              <a:rPr lang="lv-LV" dirty="0"/>
              <a:t>Cik dienas šogad nodzīvojām?</a:t>
            </a:r>
            <a:br>
              <a:rPr lang="lv-LV" dirty="0"/>
            </a:br>
            <a:r>
              <a:rPr lang="lv-LV" dirty="0"/>
              <a:t>Kāds rīt datums?</a:t>
            </a:r>
            <a:br>
              <a:rPr lang="lv-LV" dirty="0"/>
            </a:br>
            <a:endParaRPr lang="lv-LV" sz="2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4E51A-B874-4549-96E9-FACB2981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4" y="1646256"/>
            <a:ext cx="10382833" cy="35654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B7D498-0AB7-4291-AFF0-ED82A0A72085}"/>
              </a:ext>
            </a:extLst>
          </p:cNvPr>
          <p:cNvSpPr/>
          <p:nvPr/>
        </p:nvSpPr>
        <p:spPr>
          <a:xfrm>
            <a:off x="908817" y="5645088"/>
            <a:ext cx="4682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/>
              <a:t>https://www.w3schools.com/python/python_datetime.asp</a:t>
            </a:r>
          </a:p>
        </p:txBody>
      </p:sp>
    </p:spTree>
    <p:extLst>
      <p:ext uri="{BB962C8B-B14F-4D97-AF65-F5344CB8AC3E}">
        <p14:creationId xmlns:p14="http://schemas.microsoft.com/office/powerpoint/2010/main" val="2605450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1DEF-2E43-461D-92DA-EECB37F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6" y="417095"/>
            <a:ext cx="9496780" cy="1033333"/>
          </a:xfrm>
        </p:spPr>
        <p:txBody>
          <a:bodyPr>
            <a:normAutofit/>
          </a:bodyPr>
          <a:lstStyle/>
          <a:p>
            <a:r>
              <a:rPr lang="lv-LV" dirty="0"/>
              <a:t>Izlabot kļūdu!</a:t>
            </a:r>
            <a:br>
              <a:rPr lang="lv-LV" dirty="0"/>
            </a:br>
            <a:endParaRPr lang="lv-LV" sz="2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3EF88-5C12-4D25-A460-99170157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19" y="2028344"/>
            <a:ext cx="10881627" cy="39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2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1DEF-2E43-461D-92DA-EECB37F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6" y="417095"/>
            <a:ext cx="9496780" cy="1033333"/>
          </a:xfrm>
        </p:spPr>
        <p:txBody>
          <a:bodyPr>
            <a:normAutofit/>
          </a:bodyPr>
          <a:lstStyle/>
          <a:p>
            <a:r>
              <a:rPr lang="lv-LV" dirty="0"/>
              <a:t>Klase </a:t>
            </a:r>
            <a:r>
              <a:rPr lang="lv-LV" dirty="0" err="1"/>
              <a:t>tzinfo</a:t>
            </a:r>
            <a:r>
              <a:rPr lang="lv-LV" dirty="0"/>
              <a:t>()</a:t>
            </a:r>
            <a:br>
              <a:rPr lang="lv-LV" dirty="0"/>
            </a:br>
            <a:r>
              <a:rPr lang="lv-LV" sz="2400" dirty="0" err="1"/>
              <a:t>time</a:t>
            </a:r>
            <a:r>
              <a:rPr lang="lv-LV" sz="2400" dirty="0"/>
              <a:t>(</a:t>
            </a:r>
            <a:r>
              <a:rPr lang="en-US" sz="2400" dirty="0"/>
              <a:t>hour=0, minute=0, second=0, microsecond=0, </a:t>
            </a:r>
            <a:r>
              <a:rPr lang="en-US" sz="2400" dirty="0" err="1"/>
              <a:t>tzinfo</a:t>
            </a:r>
            <a:r>
              <a:rPr lang="en-US" sz="2400" dirty="0"/>
              <a:t>=None</a:t>
            </a:r>
            <a:r>
              <a:rPr lang="lv-LV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EFC2B-9F0E-48A3-9286-9C1EFAEB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12" y="2055845"/>
            <a:ext cx="10687050" cy="15525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4991D03-B0FD-4A18-84BD-5956594DBE6C}"/>
              </a:ext>
            </a:extLst>
          </p:cNvPr>
          <p:cNvSpPr txBox="1">
            <a:spLocks/>
          </p:cNvSpPr>
          <p:nvPr/>
        </p:nvSpPr>
        <p:spPr>
          <a:xfrm>
            <a:off x="2758966" y="1734103"/>
            <a:ext cx="8297810" cy="49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lv-LV" dirty="0"/>
              <a:t>abstrakta bāzes klase laika joslu, vasaras laika informācijai</a:t>
            </a:r>
            <a:endParaRPr lang="lv-LV" sz="2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0B7B6-495D-44BC-8FC0-218D2F8E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01" y="3930162"/>
            <a:ext cx="102012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03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BE54-2769-4361-A9ED-8C2B1B45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Kļūdas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76D8D-3C6E-4A90-9089-F16E954C9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v-LV" dirty="0"/>
              <a:t>6.slaidā </a:t>
            </a:r>
            <a:r>
              <a:rPr lang="lv-LV" sz="1600" dirty="0"/>
              <a:t>nevis</a:t>
            </a:r>
            <a:r>
              <a:rPr lang="lv-LV" dirty="0"/>
              <a:t> </a:t>
            </a:r>
          </a:p>
          <a:p>
            <a:r>
              <a:rPr lang="lv-LV" strike="sngStrike" dirty="0"/>
              <a:t>datums = </a:t>
            </a:r>
            <a:r>
              <a:rPr lang="lv-LV" strike="sngStrike" dirty="0" err="1"/>
              <a:t>datetime.date</a:t>
            </a:r>
            <a:r>
              <a:rPr lang="lv-LV" strike="sngStrike" dirty="0"/>
              <a:t>(2022,02,22), </a:t>
            </a:r>
            <a:r>
              <a:rPr lang="lv-LV" dirty="0"/>
              <a:t>bet </a:t>
            </a:r>
          </a:p>
          <a:p>
            <a:r>
              <a:rPr lang="lv-LV" b="1" dirty="0"/>
              <a:t>datums = </a:t>
            </a:r>
            <a:r>
              <a:rPr lang="lv-LV" b="1" dirty="0" err="1"/>
              <a:t>datetime.date</a:t>
            </a:r>
            <a:r>
              <a:rPr lang="lv-LV" b="1" dirty="0"/>
              <a:t>(2022,2,22)</a:t>
            </a:r>
          </a:p>
          <a:p>
            <a:r>
              <a:rPr lang="lv-LV" dirty="0"/>
              <a:t>7.slaidā </a:t>
            </a:r>
            <a:r>
              <a:rPr lang="lv-LV" sz="1600" dirty="0"/>
              <a:t>nevis</a:t>
            </a:r>
          </a:p>
          <a:p>
            <a:r>
              <a:rPr lang="lv-LV" strike="sngStrike" dirty="0"/>
              <a:t>laiks = </a:t>
            </a:r>
            <a:r>
              <a:rPr lang="lv-LV" strike="sngStrike" dirty="0" err="1"/>
              <a:t>datetime.time</a:t>
            </a:r>
            <a:r>
              <a:rPr lang="lv-LV" strike="sngStrike" dirty="0"/>
              <a:t>(23, 59, 59, 99999), </a:t>
            </a:r>
            <a:r>
              <a:rPr lang="lv-LV" dirty="0"/>
              <a:t>bet</a:t>
            </a:r>
          </a:p>
          <a:p>
            <a:r>
              <a:rPr lang="lv-LV" b="1" dirty="0"/>
              <a:t>laiks = </a:t>
            </a:r>
            <a:r>
              <a:rPr lang="lv-LV" b="1" dirty="0" err="1"/>
              <a:t>datetime.time</a:t>
            </a:r>
            <a:r>
              <a:rPr lang="lv-LV" b="1" dirty="0"/>
              <a:t>(23, 59, 60, 99999)</a:t>
            </a:r>
          </a:p>
          <a:p>
            <a:r>
              <a:rPr lang="lv-LV" dirty="0"/>
              <a:t>8.slaidā </a:t>
            </a:r>
            <a:r>
              <a:rPr lang="lv-LV" sz="1600" dirty="0"/>
              <a:t>nevis</a:t>
            </a:r>
            <a:r>
              <a:rPr lang="lv-LV" dirty="0"/>
              <a:t> </a:t>
            </a:r>
          </a:p>
          <a:p>
            <a:r>
              <a:rPr lang="lv-LV" strike="sngStrike" dirty="0"/>
              <a:t>laiks = </a:t>
            </a:r>
            <a:r>
              <a:rPr lang="lv-LV" strike="sngStrike" dirty="0" err="1"/>
              <a:t>time.fromisoformat</a:t>
            </a:r>
            <a:r>
              <a:rPr lang="lv-LV" strike="sngStrike" dirty="0"/>
              <a:t>('23:59:59+2:01’), </a:t>
            </a:r>
            <a:r>
              <a:rPr lang="lv-LV" dirty="0"/>
              <a:t>bet =&gt;</a:t>
            </a:r>
          </a:p>
          <a:p>
            <a:r>
              <a:rPr lang="lv-LV" b="1" dirty="0"/>
              <a:t>laiks = </a:t>
            </a:r>
            <a:r>
              <a:rPr lang="lv-LV" b="1" dirty="0" err="1"/>
              <a:t>time.fromisoformat</a:t>
            </a:r>
            <a:r>
              <a:rPr lang="lv-LV" b="1" dirty="0"/>
              <a:t>('23:59:59+02:01')</a:t>
            </a:r>
          </a:p>
          <a:p>
            <a:r>
              <a:rPr lang="lv-LV" dirty="0"/>
              <a:t>10.slaidā </a:t>
            </a:r>
            <a:r>
              <a:rPr lang="lv-LV" sz="1600" dirty="0"/>
              <a:t>nevis </a:t>
            </a:r>
            <a:r>
              <a:rPr lang="lv-LV" strike="sngStrike" dirty="0"/>
              <a:t>import </a:t>
            </a:r>
            <a:r>
              <a:rPr lang="lv-LV" strike="sngStrike" dirty="0" err="1"/>
              <a:t>datetime</a:t>
            </a:r>
            <a:r>
              <a:rPr lang="lv-LV" strike="sngStrike" dirty="0"/>
              <a:t>  </a:t>
            </a:r>
            <a:r>
              <a:rPr lang="lv-LV" dirty="0"/>
              <a:t>=&gt; </a:t>
            </a:r>
            <a:r>
              <a:rPr lang="lv-LV" b="1" dirty="0" err="1"/>
              <a:t>from</a:t>
            </a:r>
            <a:r>
              <a:rPr lang="lv-LV" b="1" dirty="0"/>
              <a:t> </a:t>
            </a:r>
            <a:r>
              <a:rPr lang="lv-LV" b="1" dirty="0" err="1"/>
              <a:t>datetime</a:t>
            </a:r>
            <a:r>
              <a:rPr lang="lv-LV" b="1" dirty="0"/>
              <a:t> import </a:t>
            </a:r>
            <a:r>
              <a:rPr lang="lv-LV" b="1" dirty="0" err="1"/>
              <a:t>timedelta</a:t>
            </a:r>
            <a:endParaRPr lang="lv-LV" b="1" dirty="0"/>
          </a:p>
        </p:txBody>
      </p:sp>
    </p:spTree>
    <p:extLst>
      <p:ext uri="{BB962C8B-B14F-4D97-AF65-F5344CB8AC3E}">
        <p14:creationId xmlns:p14="http://schemas.microsoft.com/office/powerpoint/2010/main" val="2210527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200A-F3FE-42B6-A0D7-4C2B0D03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B5991-FC39-4A7F-A581-8A48E080C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v-LV" dirty="0"/>
              <a:t>11.slaidā </a:t>
            </a:r>
            <a:r>
              <a:rPr lang="lv-LV" sz="1600" dirty="0"/>
              <a:t>nevis</a:t>
            </a:r>
            <a:r>
              <a:rPr lang="lv-LV" dirty="0"/>
              <a:t> </a:t>
            </a:r>
          </a:p>
          <a:p>
            <a:r>
              <a:rPr lang="en-US" strike="sngStrike" dirty="0" err="1"/>
              <a:t>delta_object</a:t>
            </a:r>
            <a:r>
              <a:rPr lang="en-US" strike="sngStrike" dirty="0"/>
              <a:t> = </a:t>
            </a:r>
            <a:r>
              <a:rPr lang="en-US" strike="sngStrike" dirty="0" err="1"/>
              <a:t>timedelta</a:t>
            </a:r>
            <a:r>
              <a:rPr lang="en-US" strike="sngStrike" dirty="0"/>
              <a:t>(</a:t>
            </a:r>
            <a:r>
              <a:rPr lang="en-US" strike="sngStrike" dirty="0" err="1"/>
              <a:t>dienas</a:t>
            </a:r>
            <a:r>
              <a:rPr lang="en-US" strike="sngStrike" dirty="0"/>
              <a:t>=0, seconds=0, microseconds=0, milliseconds=0, minutes=0, hours=0,  weeks=0)</a:t>
            </a:r>
            <a:r>
              <a:rPr lang="lv-LV" strike="sngStrike" dirty="0"/>
              <a:t>, </a:t>
            </a:r>
            <a:r>
              <a:rPr lang="lv-LV" dirty="0"/>
              <a:t>bet </a:t>
            </a:r>
          </a:p>
          <a:p>
            <a:r>
              <a:rPr lang="en-US" b="1" dirty="0" err="1"/>
              <a:t>delta_object</a:t>
            </a:r>
            <a:r>
              <a:rPr lang="en-US" b="1" dirty="0"/>
              <a:t> = </a:t>
            </a:r>
            <a:r>
              <a:rPr lang="en-US" b="1" dirty="0" err="1"/>
              <a:t>timedelta</a:t>
            </a:r>
            <a:r>
              <a:rPr lang="en-US" b="1" dirty="0"/>
              <a:t>(d</a:t>
            </a:r>
            <a:r>
              <a:rPr lang="lv-LV" b="1" dirty="0" err="1"/>
              <a:t>ay</a:t>
            </a:r>
            <a:r>
              <a:rPr lang="en-US" b="1" dirty="0"/>
              <a:t>s=0, seconds=0, microseconds=0, milliseconds=0, minutes=0, hours=0,  weeks=0)</a:t>
            </a:r>
            <a:endParaRPr lang="lv-LV" b="1" dirty="0"/>
          </a:p>
          <a:p>
            <a:r>
              <a:rPr lang="lv-LV" dirty="0"/>
              <a:t>14.slaidā </a:t>
            </a:r>
            <a:r>
              <a:rPr lang="lv-LV" sz="1600" dirty="0"/>
              <a:t>nevis</a:t>
            </a:r>
            <a:r>
              <a:rPr lang="lv-LV" dirty="0"/>
              <a:t> </a:t>
            </a:r>
          </a:p>
          <a:p>
            <a:r>
              <a:rPr lang="lv-LV" strike="sngStrike" dirty="0"/>
              <a:t>#</a:t>
            </a:r>
            <a:r>
              <a:rPr lang="lv-LV" strike="sngStrike" dirty="0" err="1"/>
              <a:t>from</a:t>
            </a:r>
            <a:r>
              <a:rPr lang="lv-LV" strike="sngStrike" dirty="0"/>
              <a:t> </a:t>
            </a:r>
            <a:r>
              <a:rPr lang="lv-LV" strike="sngStrike" dirty="0" err="1"/>
              <a:t>datetime</a:t>
            </a:r>
            <a:r>
              <a:rPr lang="lv-LV" strike="sngStrike" dirty="0"/>
              <a:t> import </a:t>
            </a:r>
            <a:r>
              <a:rPr lang="lv-LV" sz="1600" dirty="0" err="1"/>
              <a:t>timedelta</a:t>
            </a:r>
            <a:r>
              <a:rPr lang="lv-LV" strike="sngStrike" dirty="0"/>
              <a:t>  </a:t>
            </a:r>
            <a:r>
              <a:rPr lang="lv-LV" dirty="0"/>
              <a:t>, bet</a:t>
            </a:r>
          </a:p>
          <a:p>
            <a:r>
              <a:rPr lang="lv-LV" b="1" dirty="0" err="1"/>
              <a:t>from</a:t>
            </a:r>
            <a:r>
              <a:rPr lang="lv-LV" b="1" dirty="0"/>
              <a:t> </a:t>
            </a:r>
            <a:r>
              <a:rPr lang="lv-LV" b="1" dirty="0" err="1"/>
              <a:t>datetime</a:t>
            </a:r>
            <a:r>
              <a:rPr lang="lv-LV" b="1" dirty="0"/>
              <a:t> import </a:t>
            </a:r>
            <a:r>
              <a:rPr lang="lv-LV" b="1" dirty="0" err="1"/>
              <a:t>timedelta</a:t>
            </a:r>
            <a:endParaRPr lang="lv-LV" b="1" dirty="0"/>
          </a:p>
          <a:p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394033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/>
              <a:t>Paldies! </a:t>
            </a:r>
            <a:endParaRPr/>
          </a:p>
        </p:txBody>
      </p:sp>
      <p:sp>
        <p:nvSpPr>
          <p:cNvPr id="490" name="Google Shape;490;p38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lv-LV"/>
              <a:t>www.skola2030.lv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lv-LV"/>
              <a:t>facebook.com/Skola2030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>
            <a:spLocks noGrp="1"/>
          </p:cNvSpPr>
          <p:nvPr>
            <p:ph type="title"/>
          </p:nvPr>
        </p:nvSpPr>
        <p:spPr>
          <a:xfrm>
            <a:off x="1660849" y="867748"/>
            <a:ext cx="7737937" cy="320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lv-LV" b="0" dirty="0"/>
              <a:t>Izmanto programmēšanas valodas un tās bibliotēku dokumentāciju un palīdzības sistēmu, lai patstāvīgi apgūtu citas to piedāvātās iespējas, kas nepieciešamas konkrētās programmatūras izstrādei. (T.A. 2.4.10.)</a:t>
            </a:r>
            <a:br>
              <a:rPr lang="lv-LV" b="0" dirty="0"/>
            </a:br>
            <a:endParaRPr lang="lv-LV" b="0" dirty="0"/>
          </a:p>
        </p:txBody>
      </p:sp>
      <p:sp>
        <p:nvSpPr>
          <p:cNvPr id="226" name="Google Shape;226;p2"/>
          <p:cNvSpPr txBox="1">
            <a:spLocks noGrp="1"/>
          </p:cNvSpPr>
          <p:nvPr>
            <p:ph type="body" idx="1"/>
          </p:nvPr>
        </p:nvSpPr>
        <p:spPr>
          <a:xfrm>
            <a:off x="2793214" y="3905685"/>
            <a:ext cx="7010149" cy="94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Marina Juzova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Anita Līva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E72DC-0EEC-42E0-BA9F-5B5AB4EC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65" y="2563294"/>
            <a:ext cx="1726906" cy="22886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 txBox="1">
            <a:spLocks noGrp="1"/>
          </p:cNvSpPr>
          <p:nvPr>
            <p:ph type="title"/>
          </p:nvPr>
        </p:nvSpPr>
        <p:spPr>
          <a:xfrm>
            <a:off x="2413587" y="277136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/>
            <a:r>
              <a:rPr lang="lv-LV" dirty="0"/>
              <a:t>SR izmanto moduli </a:t>
            </a:r>
            <a:r>
              <a:rPr lang="lv-LV" dirty="0" err="1"/>
              <a:t>datetime</a:t>
            </a:r>
            <a:r>
              <a:rPr lang="lv-LV" dirty="0"/>
              <a:t>, lai atvieglotu uzskaitīt dienas, laiku.</a:t>
            </a:r>
            <a:br>
              <a:rPr lang="lv-LV" dirty="0"/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45946-F746-4279-9D51-CA6B3D821F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21" y="1566771"/>
            <a:ext cx="3461716" cy="4507107"/>
          </a:xfrm>
          <a:prstGeom prst="rect">
            <a:avLst/>
          </a:prstGeom>
        </p:spPr>
      </p:pic>
      <p:sp>
        <p:nvSpPr>
          <p:cNvPr id="311" name="Google Shape;311;p16"/>
          <p:cNvSpPr txBox="1">
            <a:spLocks noGrp="1"/>
          </p:cNvSpPr>
          <p:nvPr>
            <p:ph type="body" idx="1"/>
          </p:nvPr>
        </p:nvSpPr>
        <p:spPr>
          <a:xfrm>
            <a:off x="5701004" y="1762573"/>
            <a:ext cx="4058817" cy="364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lv-LV" dirty="0"/>
              <a:t>Naivais objekts - neietver laika joslu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lv-LV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lv-LV" dirty="0"/>
              <a:t>Apzinātais </a:t>
            </a:r>
          </a:p>
          <a:p>
            <a:pPr marL="228600" indent="0">
              <a:buNone/>
            </a:pPr>
            <a:r>
              <a:rPr lang="lv-LV" dirty="0"/>
              <a:t>objekts -  </a:t>
            </a:r>
          </a:p>
          <a:p>
            <a:pPr marL="228600" indent="0">
              <a:buNone/>
            </a:pPr>
            <a:r>
              <a:rPr lang="lv-LV" dirty="0"/>
              <a:t>ietver </a:t>
            </a:r>
          </a:p>
          <a:p>
            <a:pPr marL="228600" indent="0">
              <a:buNone/>
            </a:pPr>
            <a:r>
              <a:rPr lang="lv-LV" dirty="0"/>
              <a:t>laika joslu </a:t>
            </a:r>
          </a:p>
          <a:p>
            <a:pPr marL="342900" lvl="0" indent="-342900">
              <a:spcBef>
                <a:spcPts val="0"/>
              </a:spcBef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B4CDB-E930-4AB2-861C-A5CEC7A16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424" y="3070698"/>
            <a:ext cx="1253899" cy="22368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1046-4F01-4A66-AF82-E9AB0948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9" y="417095"/>
            <a:ext cx="8526586" cy="681789"/>
          </a:xfrm>
        </p:spPr>
        <p:txBody>
          <a:bodyPr/>
          <a:lstStyle/>
          <a:p>
            <a:r>
              <a:rPr lang="lv-LV" dirty="0"/>
              <a:t>Modulis </a:t>
            </a:r>
            <a:r>
              <a:rPr lang="lv-LV" dirty="0" err="1"/>
              <a:t>datetime</a:t>
            </a:r>
            <a:endParaRPr lang="lv-LV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58586-CBC5-48A8-9DBD-C7302192B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3158" y="1922760"/>
            <a:ext cx="9785683" cy="3705727"/>
          </a:xfrm>
        </p:spPr>
        <p:txBody>
          <a:bodyPr/>
          <a:lstStyle/>
          <a:p>
            <a:pPr marL="228600" indent="0"/>
            <a:r>
              <a:rPr lang="lv-LV" sz="2800" b="1" dirty="0" err="1"/>
              <a:t>datetime</a:t>
            </a:r>
            <a:endParaRPr lang="lv-LV" sz="2800" b="1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lv-LV" sz="2700" dirty="0" err="1"/>
              <a:t>date</a:t>
            </a:r>
            <a:r>
              <a:rPr lang="lv-LV" sz="2700" dirty="0"/>
              <a:t>(</a:t>
            </a:r>
            <a:r>
              <a:rPr lang="lv-LV" sz="2700" dirty="0" err="1"/>
              <a:t>year,month,day</a:t>
            </a:r>
            <a:r>
              <a:rPr lang="lv-LV" sz="2700" dirty="0"/>
              <a:t>) - datuma objekti 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lv-LV" sz="2300" dirty="0" err="1"/>
              <a:t>datetime</a:t>
            </a:r>
            <a:r>
              <a:rPr lang="lv-LV" sz="2300" dirty="0"/>
              <a:t>(</a:t>
            </a:r>
            <a:r>
              <a:rPr lang="lv-LV" sz="2300" dirty="0" err="1"/>
              <a:t>y,m,d,h,min,s,ms,tzinfo</a:t>
            </a:r>
            <a:r>
              <a:rPr lang="lv-LV" sz="2300" dirty="0"/>
              <a:t>) - datuma un laika objekti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lv-LV" sz="2700" dirty="0" err="1"/>
              <a:t>time</a:t>
            </a:r>
            <a:r>
              <a:rPr lang="lv-LV" sz="2700" dirty="0"/>
              <a:t>(</a:t>
            </a:r>
            <a:r>
              <a:rPr lang="lv-LV" sz="2700" dirty="0" err="1"/>
              <a:t>h,min,s,ms,tzinfo</a:t>
            </a:r>
            <a:r>
              <a:rPr lang="lv-LV" sz="2700" dirty="0"/>
              <a:t>) - laika objekti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lv-LV" sz="2700" dirty="0" err="1"/>
              <a:t>timedelta</a:t>
            </a:r>
            <a:r>
              <a:rPr lang="lv-LV" sz="2700" dirty="0"/>
              <a:t>(</a:t>
            </a:r>
            <a:r>
              <a:rPr lang="lv-LV" sz="2700" dirty="0" err="1"/>
              <a:t>date,time|datetime</a:t>
            </a:r>
            <a:r>
              <a:rPr lang="lv-LV" sz="2700" dirty="0"/>
              <a:t>) - aptver intervālus un tiek izmantots pagātnes vai nākotnes notikumu identificēšanai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lv-LV" sz="2700" dirty="0" err="1"/>
              <a:t>tzinfo</a:t>
            </a:r>
            <a:r>
              <a:rPr lang="lv-LV" sz="2700" dirty="0"/>
              <a:t> - atbildīgs par laika zonām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lv-LV" sz="2300" dirty="0" err="1"/>
              <a:t>Timezone</a:t>
            </a:r>
            <a:r>
              <a:rPr lang="lv-LV" sz="2300" dirty="0"/>
              <a:t>(</a:t>
            </a:r>
            <a:r>
              <a:rPr lang="lv-LV" sz="2300" dirty="0" err="1"/>
              <a:t>datetime&amp;time</a:t>
            </a:r>
            <a:r>
              <a:rPr lang="lv-LV" sz="2300" dirty="0"/>
              <a:t>) – UTC </a:t>
            </a:r>
          </a:p>
          <a:p>
            <a:endParaRPr lang="lv-LV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934149-6DD9-40A5-9A97-9CEE7439F88E}"/>
              </a:ext>
            </a:extLst>
          </p:cNvPr>
          <p:cNvSpPr/>
          <p:nvPr/>
        </p:nvSpPr>
        <p:spPr>
          <a:xfrm>
            <a:off x="5107578" y="1461095"/>
            <a:ext cx="637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2400" i="1" dirty="0">
                <a:solidFill>
                  <a:schemeClr val="accent1"/>
                </a:solidFill>
              </a:rPr>
              <a:t>datuma un laika apstrādei nodrošina klases </a:t>
            </a:r>
          </a:p>
        </p:txBody>
      </p:sp>
    </p:spTree>
    <p:extLst>
      <p:ext uri="{BB962C8B-B14F-4D97-AF65-F5344CB8AC3E}">
        <p14:creationId xmlns:p14="http://schemas.microsoft.com/office/powerpoint/2010/main" val="1624750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 txBox="1">
            <a:spLocks noGrp="1"/>
          </p:cNvSpPr>
          <p:nvPr>
            <p:ph type="title"/>
          </p:nvPr>
        </p:nvSpPr>
        <p:spPr>
          <a:xfrm>
            <a:off x="2413587" y="277136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/>
            <a:r>
              <a:rPr lang="lv-LV" dirty="0"/>
              <a:t>SR izmanto moduli </a:t>
            </a:r>
            <a:r>
              <a:rPr lang="lv-LV" dirty="0" err="1"/>
              <a:t>datetime</a:t>
            </a:r>
            <a:r>
              <a:rPr lang="lv-LV" dirty="0"/>
              <a:t>, lai atvieglotu uzskaitīt dienas, laiku.</a:t>
            </a:r>
            <a:br>
              <a:rPr lang="lv-LV" dirty="0"/>
            </a:br>
            <a:endParaRPr dirty="0"/>
          </a:p>
        </p:txBody>
      </p:sp>
      <p:sp>
        <p:nvSpPr>
          <p:cNvPr id="311" name="Google Shape;311;p16"/>
          <p:cNvSpPr txBox="1">
            <a:spLocks noGrp="1"/>
          </p:cNvSpPr>
          <p:nvPr>
            <p:ph type="body" idx="1"/>
          </p:nvPr>
        </p:nvSpPr>
        <p:spPr>
          <a:xfrm>
            <a:off x="867104" y="1762573"/>
            <a:ext cx="8892718" cy="116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lv-LV" dirty="0"/>
              <a:t>Ar šīm klasēm varam noteikt šodienas datumu, laiku, laika intervālu, izveidot taimeri, pieliekot laika intervālu</a:t>
            </a:r>
          </a:p>
          <a:p>
            <a:pPr marL="342900" lvl="0" indent="-342900">
              <a:spcBef>
                <a:spcPts val="0"/>
              </a:spcBef>
            </a:pPr>
            <a:endParaRPr dirty="0"/>
          </a:p>
        </p:txBody>
      </p:sp>
      <p:sp>
        <p:nvSpPr>
          <p:cNvPr id="7" name="Google Shape;311;p16">
            <a:extLst>
              <a:ext uri="{FF2B5EF4-FFF2-40B4-BE49-F238E27FC236}">
                <a16:creationId xmlns:a16="http://schemas.microsoft.com/office/drawing/2014/main" id="{1585FD64-06B4-4C65-8855-FB1D6C063FFE}"/>
              </a:ext>
            </a:extLst>
          </p:cNvPr>
          <p:cNvSpPr txBox="1">
            <a:spLocks/>
          </p:cNvSpPr>
          <p:nvPr/>
        </p:nvSpPr>
        <p:spPr>
          <a:xfrm>
            <a:off x="727788" y="4759605"/>
            <a:ext cx="9032034" cy="169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lv-LV" b="1" dirty="0">
                <a:solidFill>
                  <a:schemeClr val="bg1"/>
                </a:solidFill>
              </a:rPr>
              <a:t>Neobligātie atribūti: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dirty="0"/>
              <a:t>0 ≤ </a:t>
            </a:r>
            <a:r>
              <a:rPr lang="lv-LV" dirty="0"/>
              <a:t>minūtes</a:t>
            </a:r>
            <a:r>
              <a:rPr lang="it-IT" dirty="0"/>
              <a:t> &lt; 60 </a:t>
            </a:r>
            <a:endParaRPr lang="lv-LV" dirty="0"/>
          </a:p>
          <a:p>
            <a:pPr marL="0" indent="0">
              <a:spcBef>
                <a:spcPts val="0"/>
              </a:spcBef>
              <a:buNone/>
            </a:pPr>
            <a:r>
              <a:rPr lang="it-IT" dirty="0"/>
              <a:t>0 ≤ </a:t>
            </a:r>
            <a:r>
              <a:rPr lang="lv-LV" dirty="0"/>
              <a:t>sekundes</a:t>
            </a:r>
            <a:r>
              <a:rPr lang="it-IT" dirty="0"/>
              <a:t> &lt; 60 </a:t>
            </a:r>
            <a:endParaRPr lang="lv-LV" dirty="0"/>
          </a:p>
          <a:p>
            <a:pPr marL="0" indent="0">
              <a:spcBef>
                <a:spcPts val="0"/>
              </a:spcBef>
              <a:buNone/>
            </a:pPr>
            <a:r>
              <a:rPr lang="it-IT" dirty="0"/>
              <a:t>0 ≤ </a:t>
            </a:r>
            <a:r>
              <a:rPr lang="lv-LV" dirty="0"/>
              <a:t>mikrosekundes</a:t>
            </a:r>
            <a:r>
              <a:rPr lang="it-IT" dirty="0"/>
              <a:t> &lt; 1000000</a:t>
            </a:r>
            <a:endParaRPr lang="lv-LV" dirty="0"/>
          </a:p>
        </p:txBody>
      </p:sp>
      <p:sp>
        <p:nvSpPr>
          <p:cNvPr id="8" name="Google Shape;311;p16">
            <a:extLst>
              <a:ext uri="{FF2B5EF4-FFF2-40B4-BE49-F238E27FC236}">
                <a16:creationId xmlns:a16="http://schemas.microsoft.com/office/drawing/2014/main" id="{5A6454D5-A097-4198-86A9-0FA190C7B3B0}"/>
              </a:ext>
            </a:extLst>
          </p:cNvPr>
          <p:cNvSpPr txBox="1">
            <a:spLocks/>
          </p:cNvSpPr>
          <p:nvPr/>
        </p:nvSpPr>
        <p:spPr>
          <a:xfrm>
            <a:off x="727788" y="2932386"/>
            <a:ext cx="9032034" cy="169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lv-LV" b="1" dirty="0">
                <a:solidFill>
                  <a:schemeClr val="bg1"/>
                </a:solidFill>
              </a:rPr>
              <a:t>Obligātie atribūti: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dirty="0"/>
              <a:t>datetime.MINYEAR (1) ≤ </a:t>
            </a:r>
            <a:r>
              <a:rPr lang="lv-LV" dirty="0"/>
              <a:t>gads</a:t>
            </a:r>
            <a:r>
              <a:rPr lang="it-IT" dirty="0"/>
              <a:t> ≤ datetime.MAXYEAR (9999) </a:t>
            </a:r>
            <a:endParaRPr lang="lv-LV" dirty="0"/>
          </a:p>
          <a:p>
            <a:pPr marL="0" indent="0">
              <a:spcBef>
                <a:spcPts val="0"/>
              </a:spcBef>
              <a:buNone/>
            </a:pPr>
            <a:r>
              <a:rPr lang="it-IT" dirty="0"/>
              <a:t>1 ≤ </a:t>
            </a:r>
            <a:r>
              <a:rPr lang="lv-LV" dirty="0"/>
              <a:t>mēnesis</a:t>
            </a:r>
            <a:r>
              <a:rPr lang="it-IT" dirty="0"/>
              <a:t> ≤ 12 </a:t>
            </a:r>
            <a:endParaRPr lang="lv-LV" dirty="0"/>
          </a:p>
          <a:p>
            <a:pPr marL="0" indent="0">
              <a:spcBef>
                <a:spcPts val="0"/>
              </a:spcBef>
              <a:buNone/>
            </a:pPr>
            <a:r>
              <a:rPr lang="it-IT" dirty="0"/>
              <a:t>1 ≤ </a:t>
            </a:r>
            <a:r>
              <a:rPr lang="lv-LV" dirty="0"/>
              <a:t>dienas</a:t>
            </a:r>
            <a:r>
              <a:rPr lang="it-IT" dirty="0"/>
              <a:t> ≤</a:t>
            </a:r>
            <a:r>
              <a:rPr lang="lv-LV" dirty="0"/>
              <a:t> dienu skaits dotā gada mēnesī </a:t>
            </a:r>
          </a:p>
        </p:txBody>
      </p:sp>
    </p:spTree>
    <p:extLst>
      <p:ext uri="{BB962C8B-B14F-4D97-AF65-F5344CB8AC3E}">
        <p14:creationId xmlns:p14="http://schemas.microsoft.com/office/powerpoint/2010/main" val="69312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1046-4F01-4A66-AF82-E9AB0948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57" y="417095"/>
            <a:ext cx="8582297" cy="1038481"/>
          </a:xfrm>
        </p:spPr>
        <p:txBody>
          <a:bodyPr>
            <a:normAutofit fontScale="90000"/>
          </a:bodyPr>
          <a:lstStyle/>
          <a:p>
            <a:r>
              <a:rPr lang="lv-LV" dirty="0"/>
              <a:t>Klase </a:t>
            </a:r>
            <a:r>
              <a:rPr lang="lv-LV" dirty="0" err="1"/>
              <a:t>date</a:t>
            </a:r>
            <a:r>
              <a:rPr lang="lv-LV" dirty="0"/>
              <a:t>() iegūst datumu</a:t>
            </a:r>
            <a:br>
              <a:rPr lang="lv-LV" dirty="0"/>
            </a:br>
            <a:r>
              <a:rPr lang="lv-LV" dirty="0" err="1"/>
              <a:t>date</a:t>
            </a:r>
            <a:r>
              <a:rPr lang="lv-LV" dirty="0"/>
              <a:t>(</a:t>
            </a:r>
            <a:r>
              <a:rPr lang="lv-LV" dirty="0" err="1"/>
              <a:t>gads,mēnesis,diena</a:t>
            </a:r>
            <a:r>
              <a:rPr lang="lv-LV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9FCE6-AD24-4E19-8EFB-F9EDF0C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803" y="1770707"/>
            <a:ext cx="8317251" cy="2137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0F837-EB5D-4F44-905E-E99DD2D15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5" y="4292081"/>
            <a:ext cx="10991750" cy="18941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C987968-FD92-43D5-9A79-C1888127D63F}"/>
              </a:ext>
            </a:extLst>
          </p:cNvPr>
          <p:cNvSpPr txBox="1">
            <a:spLocks/>
          </p:cNvSpPr>
          <p:nvPr/>
        </p:nvSpPr>
        <p:spPr>
          <a:xfrm>
            <a:off x="666516" y="3814794"/>
            <a:ext cx="8223378" cy="59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lv-LV" dirty="0"/>
              <a:t>Atrast kļūdu </a:t>
            </a:r>
          </a:p>
        </p:txBody>
      </p:sp>
    </p:spTree>
    <p:extLst>
      <p:ext uri="{BB962C8B-B14F-4D97-AF65-F5344CB8AC3E}">
        <p14:creationId xmlns:p14="http://schemas.microsoft.com/office/powerpoint/2010/main" val="204738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1DEF-2E43-461D-92DA-EECB37F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54" y="417096"/>
            <a:ext cx="9757365" cy="1317007"/>
          </a:xfrm>
        </p:spPr>
        <p:txBody>
          <a:bodyPr>
            <a:normAutofit fontScale="90000"/>
          </a:bodyPr>
          <a:lstStyle/>
          <a:p>
            <a:r>
              <a:rPr lang="lv-LV" dirty="0"/>
              <a:t>Klase </a:t>
            </a:r>
            <a:r>
              <a:rPr lang="lv-LV" dirty="0" err="1"/>
              <a:t>time</a:t>
            </a:r>
            <a:r>
              <a:rPr lang="lv-LV" dirty="0"/>
              <a:t>() iegūst laiku, neatkarīgu no datuma</a:t>
            </a:r>
            <a:br>
              <a:rPr lang="lv-LV" dirty="0"/>
            </a:br>
            <a:r>
              <a:rPr lang="lv-LV" sz="2400" dirty="0" err="1"/>
              <a:t>time</a:t>
            </a:r>
            <a:r>
              <a:rPr lang="lv-LV" sz="2400" dirty="0"/>
              <a:t>(stunda</a:t>
            </a:r>
            <a:r>
              <a:rPr lang="en-US" sz="2400" dirty="0"/>
              <a:t>=0, min=0, se</a:t>
            </a:r>
            <a:r>
              <a:rPr lang="lv-LV" sz="2400" dirty="0"/>
              <a:t>k</a:t>
            </a:r>
            <a:r>
              <a:rPr lang="en-US" sz="2400" dirty="0"/>
              <a:t>=0, </a:t>
            </a:r>
            <a:r>
              <a:rPr lang="en-US" sz="2400" dirty="0" err="1"/>
              <a:t>microse</a:t>
            </a:r>
            <a:r>
              <a:rPr lang="lv-LV" sz="2400" dirty="0"/>
              <a:t>k</a:t>
            </a:r>
            <a:r>
              <a:rPr lang="en-US" sz="2400" dirty="0"/>
              <a:t>=0, </a:t>
            </a:r>
            <a:r>
              <a:rPr lang="en-US" sz="2400" dirty="0" err="1"/>
              <a:t>tzinfo</a:t>
            </a:r>
            <a:r>
              <a:rPr lang="en-US" sz="2400" dirty="0"/>
              <a:t>=None</a:t>
            </a:r>
            <a:r>
              <a:rPr lang="lv-LV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09D01-2F2F-43EE-BD2A-0510AAFD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45" y="1476381"/>
            <a:ext cx="5842713" cy="218520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46283-D503-4D7A-9BEB-4C5771BB6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6781" y="5051944"/>
            <a:ext cx="9829995" cy="707172"/>
          </a:xfrm>
        </p:spPr>
        <p:txBody>
          <a:bodyPr/>
          <a:lstStyle/>
          <a:p>
            <a:endParaRPr lang="lv-LV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991D03-B0FD-4A18-84BD-5956594DBE6C}"/>
              </a:ext>
            </a:extLst>
          </p:cNvPr>
          <p:cNvSpPr txBox="1">
            <a:spLocks/>
          </p:cNvSpPr>
          <p:nvPr/>
        </p:nvSpPr>
        <p:spPr>
          <a:xfrm>
            <a:off x="2238596" y="1333512"/>
            <a:ext cx="8133623" cy="49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lv-LV" sz="2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9A5DF-0DD8-4099-97A4-C62BC5A3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45" y="4425326"/>
            <a:ext cx="9058760" cy="20102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44B83C5-6B2A-4F35-BCB0-58783B77706F}"/>
              </a:ext>
            </a:extLst>
          </p:cNvPr>
          <p:cNvSpPr txBox="1">
            <a:spLocks/>
          </p:cNvSpPr>
          <p:nvPr/>
        </p:nvSpPr>
        <p:spPr>
          <a:xfrm>
            <a:off x="1226781" y="3729674"/>
            <a:ext cx="8223378" cy="59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lv-LV" dirty="0"/>
              <a:t>Atrast kļūdu </a:t>
            </a:r>
          </a:p>
        </p:txBody>
      </p:sp>
    </p:spTree>
    <p:extLst>
      <p:ext uri="{BB962C8B-B14F-4D97-AF65-F5344CB8AC3E}">
        <p14:creationId xmlns:p14="http://schemas.microsoft.com/office/powerpoint/2010/main" val="257261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1DEF-2E43-461D-92DA-EECB37F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417097"/>
            <a:ext cx="9653762" cy="596932"/>
          </a:xfrm>
        </p:spPr>
        <p:txBody>
          <a:bodyPr>
            <a:normAutofit/>
          </a:bodyPr>
          <a:lstStyle/>
          <a:p>
            <a:r>
              <a:rPr lang="lv-LV" dirty="0"/>
              <a:t>Klase </a:t>
            </a:r>
            <a:r>
              <a:rPr lang="lv-LV" dirty="0" err="1"/>
              <a:t>time</a:t>
            </a:r>
            <a:r>
              <a:rPr lang="lv-LV" dirty="0"/>
              <a:t>()</a:t>
            </a:r>
            <a:endParaRPr lang="lv-LV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991D03-B0FD-4A18-84BD-5956594DBE6C}"/>
              </a:ext>
            </a:extLst>
          </p:cNvPr>
          <p:cNvSpPr txBox="1">
            <a:spLocks/>
          </p:cNvSpPr>
          <p:nvPr/>
        </p:nvSpPr>
        <p:spPr>
          <a:xfrm>
            <a:off x="2238596" y="1333512"/>
            <a:ext cx="8133623" cy="49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lv-LV" sz="27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4B83C5-6B2A-4F35-BCB0-58783B77706F}"/>
              </a:ext>
            </a:extLst>
          </p:cNvPr>
          <p:cNvSpPr txBox="1">
            <a:spLocks/>
          </p:cNvSpPr>
          <p:nvPr/>
        </p:nvSpPr>
        <p:spPr>
          <a:xfrm>
            <a:off x="1264104" y="3430038"/>
            <a:ext cx="8223378" cy="59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lv-LV" dirty="0"/>
              <a:t>Atrast kļūdu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E52561-B21D-4972-9FA8-9F691CACB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955352"/>
            <a:ext cx="8223378" cy="2538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588B21-4D70-46C0-A72D-A641BA9E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92" y="3976980"/>
            <a:ext cx="10896016" cy="24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5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1DEF-2E43-461D-92DA-EECB37F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79" y="398434"/>
            <a:ext cx="9496780" cy="1033333"/>
          </a:xfrm>
        </p:spPr>
        <p:txBody>
          <a:bodyPr>
            <a:normAutofit fontScale="90000"/>
          </a:bodyPr>
          <a:lstStyle/>
          <a:p>
            <a:r>
              <a:rPr lang="lv-LV" dirty="0"/>
              <a:t>Klase </a:t>
            </a:r>
            <a:r>
              <a:rPr lang="lv-LV" dirty="0" err="1"/>
              <a:t>timedelta</a:t>
            </a:r>
            <a:r>
              <a:rPr lang="lv-LV" sz="2700" dirty="0"/>
              <a:t>(</a:t>
            </a:r>
            <a:r>
              <a:rPr lang="en-US" sz="2700" dirty="0"/>
              <a:t>days=0, seconds=0, microseconds=0, milliseconds=0, minutes=0, hours=0,  weeks=0</a:t>
            </a:r>
            <a:r>
              <a:rPr lang="lv-LV" sz="2700" dirty="0"/>
              <a:t>)</a:t>
            </a:r>
            <a:br>
              <a:rPr lang="lv-LV" dirty="0"/>
            </a:br>
            <a:endParaRPr lang="lv-LV" sz="2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46283-D503-4D7A-9BEB-4C5771BB6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411" y="2640563"/>
            <a:ext cx="9757365" cy="3118553"/>
          </a:xfrm>
        </p:spPr>
        <p:txBody>
          <a:bodyPr/>
          <a:lstStyle/>
          <a:p>
            <a:r>
              <a:rPr lang="lv-LV" dirty="0"/>
              <a:t>Metode uzglabā dienās, sekundēs, mikrosekundēs, bet saņemto informāciju  </a:t>
            </a:r>
            <a:r>
              <a:rPr lang="lv-LV" dirty="0" err="1"/>
              <a:t>kontruktors</a:t>
            </a:r>
            <a:r>
              <a:rPr lang="lv-LV" dirty="0"/>
              <a:t> konvertē: </a:t>
            </a:r>
          </a:p>
          <a:p>
            <a:endParaRPr lang="lv-LV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lv-LV" dirty="0" err="1"/>
              <a:t>millisecond</a:t>
            </a:r>
            <a:r>
              <a:rPr lang="lv-LV" dirty="0"/>
              <a:t> =&gt; </a:t>
            </a:r>
            <a:r>
              <a:rPr lang="ru-RU" dirty="0"/>
              <a:t>1000 </a:t>
            </a:r>
            <a:r>
              <a:rPr lang="lv-LV" dirty="0" err="1"/>
              <a:t>microseconds</a:t>
            </a:r>
            <a:endParaRPr lang="lv-LV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lv-LV" dirty="0"/>
              <a:t>minūtes =&gt; </a:t>
            </a:r>
            <a:r>
              <a:rPr lang="ru-RU" dirty="0"/>
              <a:t>60 </a:t>
            </a:r>
            <a:r>
              <a:rPr lang="lv-LV" dirty="0"/>
              <a:t>sekundēs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lv-LV" dirty="0"/>
              <a:t>stundu =&gt; </a:t>
            </a:r>
            <a:r>
              <a:rPr lang="ru-RU" dirty="0"/>
              <a:t>3600</a:t>
            </a:r>
            <a:r>
              <a:rPr lang="lv-LV" dirty="0"/>
              <a:t> sekundēs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lv-LV" dirty="0"/>
              <a:t>nedēļu =&gt; </a:t>
            </a:r>
            <a:r>
              <a:rPr lang="ru-RU" dirty="0"/>
              <a:t>7 </a:t>
            </a:r>
            <a:r>
              <a:rPr lang="lv-LV" dirty="0"/>
              <a:t>dienās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991D03-B0FD-4A18-84BD-5956594DBE6C}"/>
              </a:ext>
            </a:extLst>
          </p:cNvPr>
          <p:cNvSpPr txBox="1">
            <a:spLocks/>
          </p:cNvSpPr>
          <p:nvPr/>
        </p:nvSpPr>
        <p:spPr>
          <a:xfrm>
            <a:off x="2824280" y="2144650"/>
            <a:ext cx="8297810" cy="49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lv-LV" dirty="0"/>
              <a:t>Iegūst starpību starp diviem momentiem līdz mikrosekundei</a:t>
            </a:r>
            <a:endParaRPr lang="lv-LV" sz="2700" dirty="0"/>
          </a:p>
        </p:txBody>
      </p:sp>
    </p:spTree>
    <p:extLst>
      <p:ext uri="{BB962C8B-B14F-4D97-AF65-F5344CB8AC3E}">
        <p14:creationId xmlns:p14="http://schemas.microsoft.com/office/powerpoint/2010/main" val="3330648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kola20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C51A0"/>
      </a:accent1>
      <a:accent2>
        <a:srgbClr val="F89C33"/>
      </a:accent2>
      <a:accent3>
        <a:srgbClr val="00B4A4"/>
      </a:accent3>
      <a:accent4>
        <a:srgbClr val="F96C4B"/>
      </a:accent4>
      <a:accent5>
        <a:srgbClr val="65BAE8"/>
      </a:accent5>
      <a:accent6>
        <a:srgbClr val="22A862"/>
      </a:accent6>
      <a:hlink>
        <a:srgbClr val="7C51A0"/>
      </a:hlink>
      <a:folHlink>
        <a:srgbClr val="F89C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Skola20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C51A0"/>
      </a:accent1>
      <a:accent2>
        <a:srgbClr val="F89C33"/>
      </a:accent2>
      <a:accent3>
        <a:srgbClr val="00B4A4"/>
      </a:accent3>
      <a:accent4>
        <a:srgbClr val="F96C4B"/>
      </a:accent4>
      <a:accent5>
        <a:srgbClr val="65BAE8"/>
      </a:accent5>
      <a:accent6>
        <a:srgbClr val="22A862"/>
      </a:accent6>
      <a:hlink>
        <a:srgbClr val="7C51A0"/>
      </a:hlink>
      <a:folHlink>
        <a:srgbClr val="F89C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671</Words>
  <Application>Microsoft Office PowerPoint</Application>
  <PresentationFormat>Widescreen</PresentationFormat>
  <Paragraphs>76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Office Theme</vt:lpstr>
      <vt:lpstr>1_Office Theme</vt:lpstr>
      <vt:lpstr>Bibliotēka datetime    Anita Līva Marina Juzova</vt:lpstr>
      <vt:lpstr>Izmanto programmēšanas valodas un tās bibliotēku dokumentāciju un palīdzības sistēmu, lai patstāvīgi apgūtu citas to piedāvātās iespējas, kas nepieciešamas konkrētās programmatūras izstrādei. (T.A. 2.4.10.) </vt:lpstr>
      <vt:lpstr>SR izmanto moduli datetime, lai atvieglotu uzskaitīt dienas, laiku. </vt:lpstr>
      <vt:lpstr>Modulis datetime</vt:lpstr>
      <vt:lpstr>SR izmanto moduli datetime, lai atvieglotu uzskaitīt dienas, laiku. </vt:lpstr>
      <vt:lpstr>Klase date() iegūst datumu date(gads,mēnesis,diena)</vt:lpstr>
      <vt:lpstr>Klase time() iegūst laiku, neatkarīgu no datuma time(stunda=0, min=0, sek=0, microsek=0, tzinfo=None)</vt:lpstr>
      <vt:lpstr>Klase time()</vt:lpstr>
      <vt:lpstr>Klase timedelta(days=0, seconds=0, microseconds=0, milliseconds=0, minutes=0, hours=0,  weeks=0) </vt:lpstr>
      <vt:lpstr>Klase timedelta() Iegūst laika sprīdi kā objektu  </vt:lpstr>
      <vt:lpstr>Klase timedelta() </vt:lpstr>
      <vt:lpstr>Kas tika samainīts?  Kas notiks, ja noņems «, sep='\n’ »</vt:lpstr>
      <vt:lpstr>Cik dienas šogad nodzīvojām? Kāds rīt datums? </vt:lpstr>
      <vt:lpstr>Izlabot kļūdu! </vt:lpstr>
      <vt:lpstr>Klase tzinfo() time(hour=0, minute=0, second=0, microsecond=0, tzinfo=None)</vt:lpstr>
      <vt:lpstr>Kļūdas</vt:lpstr>
      <vt:lpstr>PowerPoint Presentation</vt:lpstr>
      <vt:lpstr>Paldies!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 DARBA SEMINĀRS 2019.gada 5.jūnijā  Runātāja vārds</dc:title>
  <dc:creator>Digna Degtjarova</dc:creator>
  <cp:lastModifiedBy>Marina Juzova</cp:lastModifiedBy>
  <cp:revision>133</cp:revision>
  <dcterms:created xsi:type="dcterms:W3CDTF">2018-12-14T15:14:07Z</dcterms:created>
  <dcterms:modified xsi:type="dcterms:W3CDTF">2022-03-21T19:30:24Z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0x01010067E88174C1AD6648A7014A85443960BE</vt:lpwstr>
  </property>
  <property fmtid="{D5CDD505-2E9C-101B-9397-08002B2CF9AE}" pid="3" name="AuthorIds_UIVersion_2560">
    <vt:lpwstr>230</vt:lpwstr>
  </property>
</Properties>
</file>